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8"/>
  </p:notesMasterIdLst>
  <p:sldIdLst>
    <p:sldId id="256" r:id="rId2"/>
    <p:sldId id="259" r:id="rId3"/>
    <p:sldId id="261" r:id="rId4"/>
    <p:sldId id="257" r:id="rId5"/>
    <p:sldId id="258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3A5C6-E1AA-4516-8BB4-7E664578D12C}" type="datetimeFigureOut">
              <a:rPr lang="th-TH" smtClean="0"/>
              <a:pPr/>
              <a:t>30/06/54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BE31D-1523-48D0-A761-3A783FC2D2C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921734-4AD8-4168-B0A1-557CD751D924}" type="datetimeFigureOut">
              <a:rPr lang="en-US" smtClean="0"/>
              <a:pPr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296128-D957-4CDD-8051-005A666BFB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2928934"/>
            <a:ext cx="7175351" cy="1793167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en-US" dirty="0" smtClean="0"/>
              <a:t>Madoo Shop </a:t>
            </a:r>
            <a:r>
              <a:rPr lang="th-TH" dirty="0" smtClean="0"/>
              <a:t>ร้านเช่าวีซีดี</a:t>
            </a:r>
            <a:endParaRPr lang="en-US" dirty="0"/>
          </a:p>
        </p:txBody>
      </p:sp>
      <p:pic>
        <p:nvPicPr>
          <p:cNvPr id="3" name="Picture 2" descr="for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33812"/>
            <a:ext cx="2000264" cy="1424188"/>
          </a:xfrm>
          <a:prstGeom prst="rect">
            <a:avLst/>
          </a:prstGeom>
        </p:spPr>
      </p:pic>
      <p:pic>
        <p:nvPicPr>
          <p:cNvPr id="4" name="Picture 3" descr="popu_pirat_0_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5429264"/>
            <a:ext cx="1928826" cy="1428736"/>
          </a:xfrm>
          <a:prstGeom prst="rect">
            <a:avLst/>
          </a:prstGeom>
        </p:spPr>
      </p:pic>
      <p:pic>
        <p:nvPicPr>
          <p:cNvPr id="5" name="Picture 4" descr="transformers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0"/>
            <a:ext cx="1500166" cy="1753415"/>
          </a:xfrm>
          <a:prstGeom prst="rect">
            <a:avLst/>
          </a:prstGeom>
        </p:spPr>
      </p:pic>
      <p:pic>
        <p:nvPicPr>
          <p:cNvPr id="6" name="Picture 5" descr="411_post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64" y="357166"/>
            <a:ext cx="1571636" cy="1928826"/>
          </a:xfrm>
          <a:prstGeom prst="rect">
            <a:avLst/>
          </a:prstGeom>
        </p:spPr>
      </p:pic>
      <p:pic>
        <p:nvPicPr>
          <p:cNvPr id="7" name="Picture 6" descr="492_poster_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198" y="357166"/>
            <a:ext cx="1571636" cy="1928826"/>
          </a:xfrm>
          <a:prstGeom prst="rect">
            <a:avLst/>
          </a:prstGeom>
        </p:spPr>
      </p:pic>
      <p:pic>
        <p:nvPicPr>
          <p:cNvPr id="8" name="Picture 7" descr="557_post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0"/>
            <a:ext cx="1500198" cy="1857364"/>
          </a:xfrm>
          <a:prstGeom prst="rect">
            <a:avLst/>
          </a:prstGeom>
        </p:spPr>
      </p:pic>
      <p:pic>
        <p:nvPicPr>
          <p:cNvPr id="9" name="Picture 8" descr="megamind_ver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8371" y="0"/>
            <a:ext cx="1515629" cy="1857364"/>
          </a:xfrm>
          <a:prstGeom prst="rect">
            <a:avLst/>
          </a:prstGeom>
        </p:spPr>
      </p:pic>
      <p:pic>
        <p:nvPicPr>
          <p:cNvPr id="10" name="Picture 9" descr="tron_legacy18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0232" y="5143512"/>
            <a:ext cx="1928826" cy="1428736"/>
          </a:xfrm>
          <a:prstGeom prst="rect">
            <a:avLst/>
          </a:prstGeom>
        </p:spPr>
      </p:pic>
      <p:pic>
        <p:nvPicPr>
          <p:cNvPr id="11" name="Picture 10" descr="620_poster_s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57166"/>
            <a:ext cx="1547782" cy="2000264"/>
          </a:xfrm>
          <a:prstGeom prst="rect">
            <a:avLst/>
          </a:prstGeom>
        </p:spPr>
      </p:pic>
      <p:pic>
        <p:nvPicPr>
          <p:cNvPr id="12" name="Picture 11" descr="488_poster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57884" y="5072074"/>
            <a:ext cx="1857388" cy="1428736"/>
          </a:xfrm>
          <a:prstGeom prst="rect">
            <a:avLst/>
          </a:prstGeom>
        </p:spPr>
      </p:pic>
      <p:pic>
        <p:nvPicPr>
          <p:cNvPr id="13" name="Picture 12" descr="583_poster_s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15272" y="5429264"/>
            <a:ext cx="1428728" cy="14287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66419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8789" y="5562600"/>
            <a:ext cx="6512511" cy="1143000"/>
          </a:xfrm>
        </p:spPr>
        <p:txBody>
          <a:bodyPr/>
          <a:lstStyle/>
          <a:p>
            <a:r>
              <a:rPr lang="en-US" dirty="0"/>
              <a:t>Madoo Shop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731520"/>
            <a:ext cx="8077200" cy="24688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ความเป็นมา</a:t>
            </a:r>
          </a:p>
          <a:p>
            <a:pPr marL="45720" indent="0" algn="just">
              <a:buNone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เศรษฐกิจ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ในยุคปัจจุบันทำให้ค่าใช้จ่ายในชีวิตประจำวันนั้นสูงขึ้น เงินเดือนจาการทำงานในอาชีพหลักจึงไม่เพียงพอต่อการดำรงชีวิต จึงเกิดความคิดในการทำธุรกิจ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ร้านเช่า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เนื่องจากคนส่วนใหญ่มักไม่มีเวลาไปดูในโรงภาพยนตร์จึงหัน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มาเช่า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เพื่อไปชมแทน และส่วนใหญ่มักจะใช้เวลาหลังเลิกงานเพื่อเป็นการผ่อนคลายความตึงเครียดทางร้านให้บริการตั้งแต่เวลา 17.00 – 24.00 น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 เป็นต้นไปและเพื่อเป็นการสนับสนุนการศึกษาทางร้านจึงได้จ้างนักศึกษา 2 คน เพื่อมาเป็นพนักงาน เพื่อให้เยาวชนได้เรียนรู้การทำงานและใช้เวลาว่างให้เป็นประโยชน์ต่อไป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7446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419604" y="1316727"/>
            <a:ext cx="1243013" cy="1223963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67" y="1253"/>
              <a:ext cx="5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ตรวจสอบ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445251" y="2957493"/>
            <a:ext cx="1243012" cy="1223963"/>
            <a:chOff x="3969" y="981"/>
            <a:chExt cx="72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แก้ไขข้อมูล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" name="Group 10"/>
          <p:cNvGrpSpPr>
            <a:grpSpLocks/>
          </p:cNvGrpSpPr>
          <p:nvPr/>
        </p:nvGrpSpPr>
        <p:grpSpPr bwMode="auto">
          <a:xfrm>
            <a:off x="4445251" y="5181600"/>
            <a:ext cx="1243012" cy="1223963"/>
            <a:chOff x="3969" y="981"/>
            <a:chExt cx="727" cy="771"/>
          </a:xfrm>
        </p:grpSpPr>
        <p:grpSp>
          <p:nvGrpSpPr>
            <p:cNvPr id="19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008" y="1253"/>
              <a:ext cx="67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>
                  <a:latin typeface="Tahoma" pitchFamily="34" charset="0"/>
                  <a:cs typeface="Tahoma" pitchFamily="34" charset="0"/>
                </a:rPr>
                <a:t>บันทึกข้อมูล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685800" y="924201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25" name="Group 66"/>
          <p:cNvGrpSpPr>
            <a:grpSpLocks/>
          </p:cNvGrpSpPr>
          <p:nvPr/>
        </p:nvGrpSpPr>
        <p:grpSpPr bwMode="auto">
          <a:xfrm>
            <a:off x="6948124" y="3435086"/>
            <a:ext cx="1944688" cy="360363"/>
            <a:chOff x="1927" y="3067"/>
            <a:chExt cx="1271" cy="243"/>
          </a:xfrm>
        </p:grpSpPr>
        <p:grpSp>
          <p:nvGrpSpPr>
            <p:cNvPr id="26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28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685800" y="3850238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cxnSp>
        <p:nvCxnSpPr>
          <p:cNvPr id="39" name="Elbow Connector 38"/>
          <p:cNvCxnSpPr>
            <a:stCxn id="24" idx="0"/>
            <a:endCxn id="9" idx="0"/>
          </p:cNvCxnSpPr>
          <p:nvPr/>
        </p:nvCxnSpPr>
        <p:spPr>
          <a:xfrm rot="16200000" flipH="1">
            <a:off x="3005879" y="-711665"/>
            <a:ext cx="392526" cy="3664258"/>
          </a:xfrm>
          <a:prstGeom prst="bentConnector3">
            <a:avLst>
              <a:gd name="adj1" fmla="val -58238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54225" y="457200"/>
            <a:ext cx="267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5" name="Elbow Connector 44"/>
          <p:cNvCxnSpPr>
            <a:stCxn id="10" idx="1"/>
            <a:endCxn id="24" idx="2"/>
          </p:cNvCxnSpPr>
          <p:nvPr/>
        </p:nvCxnSpPr>
        <p:spPr>
          <a:xfrm rot="10800000">
            <a:off x="1370014" y="1644926"/>
            <a:ext cx="3049591" cy="319502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73300" y="169068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5688263" y="3850238"/>
            <a:ext cx="2253060" cy="1979063"/>
          </a:xfrm>
          <a:prstGeom prst="bentConnector3">
            <a:avLst>
              <a:gd name="adj1" fmla="val 99604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10" idx="3"/>
          </p:cNvCxnSpPr>
          <p:nvPr/>
        </p:nvCxnSpPr>
        <p:spPr>
          <a:xfrm rot="10800000">
            <a:off x="5662617" y="1964428"/>
            <a:ext cx="2153044" cy="1470658"/>
          </a:xfrm>
          <a:prstGeom prst="bentConnector3">
            <a:avLst>
              <a:gd name="adj1" fmla="val 452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6" idx="3"/>
          </p:cNvCxnSpPr>
          <p:nvPr/>
        </p:nvCxnSpPr>
        <p:spPr>
          <a:xfrm>
            <a:off x="5688263" y="3605194"/>
            <a:ext cx="1259861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22" idx="1"/>
            <a:endCxn id="34" idx="2"/>
          </p:cNvCxnSpPr>
          <p:nvPr/>
        </p:nvCxnSpPr>
        <p:spPr>
          <a:xfrm rot="10800000">
            <a:off x="1370013" y="4499525"/>
            <a:ext cx="3075238" cy="1329776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976593" y="1563861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ตรวจสอบสมาชิก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04727" y="354809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900938" y="5370893"/>
            <a:ext cx="191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บันทึกข้อมูลสมัครสมาชิก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25742" y="5350669"/>
            <a:ext cx="2208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1" name="Elbow Connector 70"/>
          <p:cNvCxnSpPr>
            <a:endCxn id="16" idx="1"/>
          </p:cNvCxnSpPr>
          <p:nvPr/>
        </p:nvCxnSpPr>
        <p:spPr>
          <a:xfrm>
            <a:off x="1143000" y="1654865"/>
            <a:ext cx="3302251" cy="1950329"/>
          </a:xfrm>
          <a:prstGeom prst="bentConnector3">
            <a:avLst>
              <a:gd name="adj1" fmla="val 77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355724" y="3153117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ข้อมูลที่ต้องการแก้ไข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3" name="Straight Arrow Connector 52"/>
          <p:cNvCxnSpPr>
            <a:stCxn id="16" idx="2"/>
            <a:endCxn id="21" idx="0"/>
          </p:cNvCxnSpPr>
          <p:nvPr/>
        </p:nvCxnSpPr>
        <p:spPr>
          <a:xfrm rot="5400000">
            <a:off x="4563266" y="4678109"/>
            <a:ext cx="1000144" cy="68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10" idx="2"/>
            <a:endCxn id="15" idx="0"/>
          </p:cNvCxnSpPr>
          <p:nvPr/>
        </p:nvCxnSpPr>
        <p:spPr>
          <a:xfrm rot="16200000" flipH="1">
            <a:off x="4842113" y="2739687"/>
            <a:ext cx="416803" cy="188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37004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55650" y="1341438"/>
            <a:ext cx="1728788" cy="7191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0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ระบบสั่งซื้อ</a:t>
            </a:r>
            <a:endParaRPr lang="en-US" sz="20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+mj-cs"/>
            </a:endParaRPr>
          </a:p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VCD</a:t>
            </a:r>
            <a:endParaRPr lang="th-TH" sz="20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3708400" y="2781301"/>
            <a:ext cx="1800225" cy="1647832"/>
            <a:chOff x="2370" y="1726"/>
            <a:chExt cx="1118" cy="1043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2370" y="1726"/>
              <a:ext cx="1118" cy="1043"/>
              <a:chOff x="3651" y="845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>
                  <a:solidFill>
                    <a:schemeClr val="bg2">
                      <a:lumMod val="25000"/>
                    </a:schemeClr>
                  </a:solidFill>
                  <a:cs typeface="+mj-cs"/>
                </a:endParaRPr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solidFill>
                    <a:schemeClr val="bg2">
                      <a:lumMod val="25000"/>
                    </a:schemeClr>
                  </a:solidFill>
                  <a:cs typeface="+mj-cs"/>
                </a:endParaRPr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381" y="2116"/>
              <a:ext cx="106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b="1" dirty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cs typeface="+mj-cs"/>
                </a:rPr>
                <a:t>ระบบร้านเช่า</a:t>
              </a:r>
              <a:r>
                <a:rPr lang="en-US" sz="1600" b="1" dirty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cs typeface="+mj-cs"/>
                </a:rPr>
                <a:t>VCD</a:t>
              </a:r>
              <a:endParaRPr lang="th-TH" sz="16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endParaRPr>
            </a:p>
            <a:p>
              <a:pPr algn="ctr" eaLnBrk="1" hangingPunct="1"/>
              <a:endParaRPr lang="th-TH" sz="16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824" y="1748"/>
              <a:ext cx="19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cs typeface="+mj-cs"/>
                </a:rPr>
                <a:t>0</a:t>
              </a:r>
            </a:p>
          </p:txBody>
        </p:sp>
      </p:grp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55650" y="3286125"/>
            <a:ext cx="1728788" cy="863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36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ลูกค้า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732588" y="1341438"/>
            <a:ext cx="1728787" cy="7191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ผู้จัดการร้าน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732588" y="3284538"/>
            <a:ext cx="1728787" cy="863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3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ลูกค้า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732588" y="5373688"/>
            <a:ext cx="1728787" cy="7191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ฝ่ายบัญชี</a:t>
            </a: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2484438" y="3357563"/>
            <a:ext cx="12239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484438" y="2852738"/>
            <a:ext cx="10278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รายการ</a:t>
            </a:r>
            <a:r>
              <a:rPr lang="en-US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VCD</a:t>
            </a:r>
            <a:endParaRPr lang="th-TH" sz="1600" b="1">
              <a:solidFill>
                <a:schemeClr val="bg2">
                  <a:lumMod val="25000"/>
                </a:schemeClr>
              </a:solidFill>
              <a:latin typeface="Tahoma" pitchFamily="34" charset="0"/>
              <a:cs typeface="+mj-cs"/>
            </a:endParaRPr>
          </a:p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ที่ต้องการเช่า</a:t>
            </a: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2484438" y="3717925"/>
            <a:ext cx="12239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2627313" y="3429000"/>
            <a:ext cx="73609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รหัสลูกค้า</a:t>
            </a: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2484438" y="4076700"/>
            <a:ext cx="12239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2484438" y="3789363"/>
            <a:ext cx="8739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การชำระเงิน</a:t>
            </a:r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5508625" y="3357563"/>
            <a:ext cx="1223963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5572132" y="3000372"/>
            <a:ext cx="99257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ใบเสร็จค่าเช่า</a:t>
            </a: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5508625" y="3717925"/>
            <a:ext cx="1223963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5580063" y="3429000"/>
            <a:ext cx="8306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บัตรสมาชิก</a:t>
            </a:r>
          </a:p>
        </p:txBody>
      </p:sp>
      <p:sp>
        <p:nvSpPr>
          <p:cNvPr id="26" name="Line 27"/>
          <p:cNvSpPr>
            <a:spLocks noChangeShapeType="1"/>
          </p:cNvSpPr>
          <p:nvPr/>
        </p:nvSpPr>
        <p:spPr bwMode="auto">
          <a:xfrm>
            <a:off x="5508625" y="4076700"/>
            <a:ext cx="1223963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5548313" y="3789363"/>
            <a:ext cx="8819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จดหมายข่าว</a:t>
            </a:r>
          </a:p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รายเดือน</a:t>
            </a: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 flipV="1">
            <a:off x="1619250" y="2420938"/>
            <a:ext cx="0" cy="8636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>
            <a:off x="1619250" y="2420938"/>
            <a:ext cx="2665413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4284663" y="2420938"/>
            <a:ext cx="0" cy="3603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195513" y="2133600"/>
            <a:ext cx="10470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ข้อมูลลูกค้าใหม่</a:t>
            </a:r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>
            <a:off x="2484438" y="1700213"/>
            <a:ext cx="20875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4572000" y="1700213"/>
            <a:ext cx="0" cy="1081087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2916238" y="1412875"/>
            <a:ext cx="94609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ข้อมูล</a:t>
            </a:r>
            <a:r>
              <a:rPr lang="en-US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VCD</a:t>
            </a:r>
            <a:endParaRPr lang="th-TH" sz="1600" b="1">
              <a:solidFill>
                <a:schemeClr val="bg2">
                  <a:lumMod val="25000"/>
                </a:schemeClr>
              </a:solidFill>
              <a:latin typeface="Tahoma" pitchFamily="34" charset="0"/>
              <a:cs typeface="+mj-cs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V="1">
            <a:off x="4859338" y="1700213"/>
            <a:ext cx="0" cy="1081087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>
            <a:off x="4859338" y="1700213"/>
            <a:ext cx="187325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4787900" y="1412875"/>
            <a:ext cx="142218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รายงานการบริหารงาน</a:t>
            </a:r>
          </a:p>
        </p:txBody>
      </p:sp>
      <p:sp>
        <p:nvSpPr>
          <p:cNvPr id="38" name="Line 38"/>
          <p:cNvSpPr>
            <a:spLocks noChangeShapeType="1"/>
          </p:cNvSpPr>
          <p:nvPr/>
        </p:nvSpPr>
        <p:spPr bwMode="auto">
          <a:xfrm>
            <a:off x="1619250" y="4149725"/>
            <a:ext cx="0" cy="719138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39" name="Line 39"/>
          <p:cNvSpPr>
            <a:spLocks noChangeShapeType="1"/>
          </p:cNvSpPr>
          <p:nvPr/>
        </p:nvSpPr>
        <p:spPr bwMode="auto">
          <a:xfrm>
            <a:off x="1619250" y="4868863"/>
            <a:ext cx="2665413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0" name="Line 40"/>
          <p:cNvSpPr>
            <a:spLocks noChangeShapeType="1"/>
          </p:cNvSpPr>
          <p:nvPr/>
        </p:nvSpPr>
        <p:spPr bwMode="auto">
          <a:xfrm flipV="1">
            <a:off x="4284663" y="4437063"/>
            <a:ext cx="0" cy="4318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1" name="Text Box 41"/>
          <p:cNvSpPr txBox="1">
            <a:spLocks noChangeArrowheads="1"/>
          </p:cNvSpPr>
          <p:nvPr/>
        </p:nvSpPr>
        <p:spPr bwMode="auto">
          <a:xfrm>
            <a:off x="2051050" y="4581525"/>
            <a:ext cx="133241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ข้อมูลการคืน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VCD</a:t>
            </a:r>
            <a:endParaRPr lang="th-TH" sz="16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+mj-cs"/>
            </a:endParaRPr>
          </a:p>
        </p:txBody>
      </p:sp>
      <p:sp>
        <p:nvSpPr>
          <p:cNvPr id="42" name="Line 42"/>
          <p:cNvSpPr>
            <a:spLocks noChangeShapeType="1"/>
          </p:cNvSpPr>
          <p:nvPr/>
        </p:nvSpPr>
        <p:spPr bwMode="auto">
          <a:xfrm>
            <a:off x="4572000" y="4437063"/>
            <a:ext cx="0" cy="1296987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>
            <a:off x="4572000" y="5734050"/>
            <a:ext cx="2160588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4932363" y="5503863"/>
            <a:ext cx="10102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จำนวนเงินสด</a:t>
            </a:r>
          </a:p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ที่ได้รับทั้งหมด</a:t>
            </a:r>
          </a:p>
        </p:txBody>
      </p:sp>
      <p:sp>
        <p:nvSpPr>
          <p:cNvPr id="45" name="Line 45"/>
          <p:cNvSpPr>
            <a:spLocks noChangeShapeType="1"/>
          </p:cNvSpPr>
          <p:nvPr/>
        </p:nvSpPr>
        <p:spPr bwMode="auto">
          <a:xfrm>
            <a:off x="4859338" y="4437063"/>
            <a:ext cx="0" cy="4318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6" name="Line 46"/>
          <p:cNvSpPr>
            <a:spLocks noChangeShapeType="1"/>
          </p:cNvSpPr>
          <p:nvPr/>
        </p:nvSpPr>
        <p:spPr bwMode="auto">
          <a:xfrm>
            <a:off x="4859338" y="4868863"/>
            <a:ext cx="273685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 flipV="1">
            <a:off x="7596188" y="4149725"/>
            <a:ext cx="0" cy="719138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0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5292725" y="4581525"/>
            <a:ext cx="20161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600" b="1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+mj-cs"/>
              </a:rPr>
              <a:t>จดหมายข่าวรายปี</a:t>
            </a:r>
          </a:p>
        </p:txBody>
      </p:sp>
    </p:spTree>
    <p:extLst>
      <p:ext uri="{BB962C8B-B14F-4D97-AF65-F5344CB8AC3E}">
        <p14:creationId xmlns="" xmlns:p14="http://schemas.microsoft.com/office/powerpoint/2010/main" val="744673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850" y="620713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2698750" y="477838"/>
            <a:ext cx="1239838" cy="1223962"/>
            <a:chOff x="3969" y="981"/>
            <a:chExt cx="727" cy="771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4180" y="1253"/>
              <a:ext cx="32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เช่า</a:t>
              </a:r>
              <a:endParaRPr lang="en-US" sz="1400" b="1">
                <a:latin typeface="Tahoma" pitchFamily="34" charset="0"/>
                <a:cs typeface="Tahoma" pitchFamily="34" charset="0"/>
              </a:endParaRPr>
            </a:p>
            <a:p>
              <a:pPr algn="ctr" eaLnBrk="1" hangingPunct="1"/>
              <a:r>
                <a:rPr lang="en-US" sz="1400" b="1">
                  <a:latin typeface="Tahoma" pitchFamily="34" charset="0"/>
                  <a:cs typeface="Tahoma" pitchFamily="34" charset="0"/>
                </a:rPr>
                <a:t>VCD</a:t>
              </a:r>
              <a:endParaRPr lang="th-TH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121275" y="477838"/>
            <a:ext cx="1330325" cy="1223962"/>
            <a:chOff x="3953" y="981"/>
            <a:chExt cx="783" cy="771"/>
          </a:xfrm>
        </p:grpSpPr>
        <p:grpSp>
          <p:nvGrpSpPr>
            <p:cNvPr id="12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3953" y="1253"/>
              <a:ext cx="783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>
                  <a:latin typeface="Tahoma" pitchFamily="34" charset="0"/>
                  <a:cs typeface="Tahoma" pitchFamily="34" charset="0"/>
                </a:rPr>
                <a:t>สร้างรายงาน</a:t>
              </a:r>
            </a:p>
            <a:p>
              <a:pPr algn="ctr" eaLnBrk="1" hangingPunct="1"/>
              <a:r>
                <a:rPr lang="th-TH" sz="1400" b="1" dirty="0">
                  <a:latin typeface="Tahoma" pitchFamily="34" charset="0"/>
                  <a:cs typeface="Tahoma" pitchFamily="34" charset="0"/>
                </a:rPr>
                <a:t>การบริหารงาน</a:t>
              </a: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4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380288" y="836613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grpSp>
        <p:nvGrpSpPr>
          <p:cNvPr id="18" name="Group 10"/>
          <p:cNvGrpSpPr>
            <a:grpSpLocks/>
          </p:cNvGrpSpPr>
          <p:nvPr/>
        </p:nvGrpSpPr>
        <p:grpSpPr bwMode="auto">
          <a:xfrm>
            <a:off x="5146675" y="1844675"/>
            <a:ext cx="1239838" cy="1223963"/>
            <a:chOff x="3969" y="981"/>
            <a:chExt cx="727" cy="771"/>
          </a:xfrm>
        </p:grpSpPr>
        <p:grpSp>
          <p:nvGrpSpPr>
            <p:cNvPr id="19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026" y="1253"/>
              <a:ext cx="64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คำนวณ</a:t>
              </a:r>
            </a:p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จำนวนเงิน</a:t>
              </a:r>
            </a:p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จากใบเสร็จ</a:t>
              </a: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2697163" y="2708275"/>
            <a:ext cx="1243012" cy="1223963"/>
            <a:chOff x="3969" y="981"/>
            <a:chExt cx="727" cy="771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28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4010" y="1253"/>
              <a:ext cx="672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บันทึกข้อมูล</a:t>
              </a:r>
            </a:p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การคืน</a:t>
              </a:r>
              <a:r>
                <a:rPr lang="en-US" sz="1400" b="1">
                  <a:latin typeface="Tahoma" pitchFamily="34" charset="0"/>
                  <a:cs typeface="Tahoma" pitchFamily="34" charset="0"/>
                </a:rPr>
                <a:t>VCD</a:t>
              </a:r>
              <a:endParaRPr lang="th-TH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539750" y="4294188"/>
            <a:ext cx="1236663" cy="1223962"/>
            <a:chOff x="3969" y="981"/>
            <a:chExt cx="727" cy="771"/>
          </a:xfrm>
        </p:grpSpPr>
        <p:grpSp>
          <p:nvGrpSpPr>
            <p:cNvPr id="31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34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4057" y="1253"/>
              <a:ext cx="57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เพิ่มข้อมูล</a:t>
              </a:r>
            </a:p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ลูกค้าใหม่</a:t>
              </a:r>
            </a:p>
          </p:txBody>
        </p: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5</a:t>
              </a:r>
            </a:p>
          </p:txBody>
        </p:sp>
      </p:grpSp>
      <p:grpSp>
        <p:nvGrpSpPr>
          <p:cNvPr id="36" name="Group 10"/>
          <p:cNvGrpSpPr>
            <a:grpSpLocks/>
          </p:cNvGrpSpPr>
          <p:nvPr/>
        </p:nvGrpSpPr>
        <p:grpSpPr bwMode="auto">
          <a:xfrm>
            <a:off x="3478213" y="4295775"/>
            <a:ext cx="1281112" cy="1223963"/>
            <a:chOff x="3969" y="981"/>
            <a:chExt cx="752" cy="771"/>
          </a:xfrm>
        </p:grpSpPr>
        <p:grpSp>
          <p:nvGrpSpPr>
            <p:cNvPr id="3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40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" name="Text Box 8"/>
            <p:cNvSpPr txBox="1">
              <a:spLocks noChangeArrowheads="1"/>
            </p:cNvSpPr>
            <p:nvPr/>
          </p:nvSpPr>
          <p:spPr bwMode="auto">
            <a:xfrm>
              <a:off x="3975" y="1253"/>
              <a:ext cx="74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สร้างจดหมาย</a:t>
              </a:r>
            </a:p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ข่าวรายเดือน</a:t>
              </a:r>
            </a:p>
          </p:txBody>
        </p: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6</a:t>
              </a:r>
            </a:p>
          </p:txBody>
        </p:sp>
      </p:grp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1692275" y="693738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1692275" y="307975"/>
            <a:ext cx="1223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รายการ</a:t>
            </a:r>
            <a:r>
              <a:rPr lang="en-US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VCD</a:t>
            </a:r>
            <a:endParaRPr lang="th-TH" sz="12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ที่ต้องการเช่า</a:t>
            </a:r>
          </a:p>
        </p:txBody>
      </p:sp>
      <p:sp>
        <p:nvSpPr>
          <p:cNvPr id="44" name="Line 52"/>
          <p:cNvSpPr>
            <a:spLocks noChangeShapeType="1"/>
          </p:cNvSpPr>
          <p:nvPr/>
        </p:nvSpPr>
        <p:spPr bwMode="auto">
          <a:xfrm>
            <a:off x="1692275" y="981075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1692275" y="719138"/>
            <a:ext cx="97494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รหัสสมาชิก</a:t>
            </a:r>
            <a:endParaRPr lang="th-TH" sz="12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6" name="Line 54"/>
          <p:cNvSpPr>
            <a:spLocks noChangeShapeType="1"/>
          </p:cNvSpPr>
          <p:nvPr/>
        </p:nvSpPr>
        <p:spPr bwMode="auto">
          <a:xfrm>
            <a:off x="1692275" y="1270000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Text Box 55"/>
          <p:cNvSpPr txBox="1">
            <a:spLocks noChangeArrowheads="1"/>
          </p:cNvSpPr>
          <p:nvPr/>
        </p:nvSpPr>
        <p:spPr bwMode="auto">
          <a:xfrm>
            <a:off x="1692275" y="1054100"/>
            <a:ext cx="10318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การชำระเงิน</a:t>
            </a:r>
          </a:p>
        </p:txBody>
      </p:sp>
      <p:sp>
        <p:nvSpPr>
          <p:cNvPr id="48" name="Line 56"/>
          <p:cNvSpPr>
            <a:spLocks noChangeShapeType="1"/>
          </p:cNvSpPr>
          <p:nvPr/>
        </p:nvSpPr>
        <p:spPr bwMode="auto">
          <a:xfrm flipV="1">
            <a:off x="3276600" y="261938"/>
            <a:ext cx="0" cy="287337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57"/>
          <p:cNvSpPr>
            <a:spLocks noChangeShapeType="1"/>
          </p:cNvSpPr>
          <p:nvPr/>
        </p:nvSpPr>
        <p:spPr bwMode="auto">
          <a:xfrm flipH="1">
            <a:off x="1042988" y="261938"/>
            <a:ext cx="2233612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Line 58"/>
          <p:cNvSpPr>
            <a:spLocks noChangeShapeType="1"/>
          </p:cNvSpPr>
          <p:nvPr/>
        </p:nvSpPr>
        <p:spPr bwMode="auto">
          <a:xfrm>
            <a:off x="1042988" y="261938"/>
            <a:ext cx="0" cy="35877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Text Box 59"/>
          <p:cNvSpPr txBox="1">
            <a:spLocks noChangeArrowheads="1"/>
          </p:cNvSpPr>
          <p:nvPr/>
        </p:nvSpPr>
        <p:spPr bwMode="auto">
          <a:xfrm>
            <a:off x="1584325" y="44450"/>
            <a:ext cx="1116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ใบเสร็จค่าเช่า</a:t>
            </a:r>
          </a:p>
        </p:txBody>
      </p:sp>
      <p:sp>
        <p:nvSpPr>
          <p:cNvPr id="52" name="Line 60"/>
          <p:cNvSpPr>
            <a:spLocks noChangeShapeType="1"/>
          </p:cNvSpPr>
          <p:nvPr/>
        </p:nvSpPr>
        <p:spPr bwMode="auto">
          <a:xfrm>
            <a:off x="3924300" y="981075"/>
            <a:ext cx="12239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Text Box 61"/>
          <p:cNvSpPr txBox="1">
            <a:spLocks noChangeArrowheads="1"/>
          </p:cNvSpPr>
          <p:nvPr/>
        </p:nvSpPr>
        <p:spPr bwMode="auto">
          <a:xfrm>
            <a:off x="3995738" y="706438"/>
            <a:ext cx="10969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ข้อมูลการเช่า</a:t>
            </a:r>
          </a:p>
        </p:txBody>
      </p:sp>
      <p:sp>
        <p:nvSpPr>
          <p:cNvPr id="54" name="Line 62"/>
          <p:cNvSpPr>
            <a:spLocks noChangeShapeType="1"/>
          </p:cNvSpPr>
          <p:nvPr/>
        </p:nvSpPr>
        <p:spPr bwMode="auto">
          <a:xfrm>
            <a:off x="3924300" y="1341438"/>
            <a:ext cx="12239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Text Box 63"/>
          <p:cNvSpPr txBox="1">
            <a:spLocks noChangeArrowheads="1"/>
          </p:cNvSpPr>
          <p:nvPr/>
        </p:nvSpPr>
        <p:spPr bwMode="auto">
          <a:xfrm>
            <a:off x="3924300" y="1054100"/>
            <a:ext cx="12938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รายการชำระเงิน</a:t>
            </a:r>
          </a:p>
        </p:txBody>
      </p:sp>
      <p:sp>
        <p:nvSpPr>
          <p:cNvPr id="56" name="Line 64"/>
          <p:cNvSpPr>
            <a:spLocks noChangeShapeType="1"/>
          </p:cNvSpPr>
          <p:nvPr/>
        </p:nvSpPr>
        <p:spPr bwMode="auto">
          <a:xfrm>
            <a:off x="6372225" y="1196975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Text Box 65"/>
          <p:cNvSpPr txBox="1">
            <a:spLocks noChangeArrowheads="1"/>
          </p:cNvSpPr>
          <p:nvPr/>
        </p:nvSpPr>
        <p:spPr bwMode="auto">
          <a:xfrm>
            <a:off x="6403975" y="765175"/>
            <a:ext cx="976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รายงานการ</a:t>
            </a:r>
          </a:p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บริหารงาน</a:t>
            </a:r>
          </a:p>
        </p:txBody>
      </p:sp>
      <p:grpSp>
        <p:nvGrpSpPr>
          <p:cNvPr id="58" name="Group 66"/>
          <p:cNvGrpSpPr>
            <a:grpSpLocks/>
          </p:cNvGrpSpPr>
          <p:nvPr/>
        </p:nvGrpSpPr>
        <p:grpSpPr bwMode="auto">
          <a:xfrm>
            <a:off x="2339975" y="2133600"/>
            <a:ext cx="1944688" cy="360363"/>
            <a:chOff x="1927" y="3067"/>
            <a:chExt cx="1271" cy="243"/>
          </a:xfrm>
        </p:grpSpPr>
        <p:grpSp>
          <p:nvGrpSpPr>
            <p:cNvPr id="59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62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0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61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sp>
        <p:nvSpPr>
          <p:cNvPr id="67" name="Line 75"/>
          <p:cNvSpPr>
            <a:spLocks noChangeShapeType="1"/>
          </p:cNvSpPr>
          <p:nvPr/>
        </p:nvSpPr>
        <p:spPr bwMode="auto">
          <a:xfrm flipV="1">
            <a:off x="3276600" y="1701800"/>
            <a:ext cx="0" cy="4318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" name="Text Box 76"/>
          <p:cNvSpPr txBox="1">
            <a:spLocks noChangeArrowheads="1"/>
          </p:cNvSpPr>
          <p:nvPr/>
        </p:nvSpPr>
        <p:spPr bwMode="auto">
          <a:xfrm>
            <a:off x="2760663" y="1701800"/>
            <a:ext cx="587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</a:t>
            </a:r>
          </a:p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ลูกค้า</a:t>
            </a:r>
          </a:p>
        </p:txBody>
      </p:sp>
      <p:sp>
        <p:nvSpPr>
          <p:cNvPr id="69" name="Line 77"/>
          <p:cNvSpPr>
            <a:spLocks noChangeShapeType="1"/>
          </p:cNvSpPr>
          <p:nvPr/>
        </p:nvSpPr>
        <p:spPr bwMode="auto">
          <a:xfrm>
            <a:off x="3419475" y="1701800"/>
            <a:ext cx="0" cy="4318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" name="Text Box 78"/>
          <p:cNvSpPr txBox="1">
            <a:spLocks noChangeArrowheads="1"/>
          </p:cNvSpPr>
          <p:nvPr/>
        </p:nvSpPr>
        <p:spPr bwMode="auto">
          <a:xfrm>
            <a:off x="3408363" y="1701800"/>
            <a:ext cx="587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</a:t>
            </a:r>
          </a:p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ลูกค้า</a:t>
            </a:r>
          </a:p>
        </p:txBody>
      </p:sp>
      <p:sp>
        <p:nvSpPr>
          <p:cNvPr id="71" name="Line 79"/>
          <p:cNvSpPr>
            <a:spLocks noChangeShapeType="1"/>
          </p:cNvSpPr>
          <p:nvPr/>
        </p:nvSpPr>
        <p:spPr bwMode="auto">
          <a:xfrm>
            <a:off x="3924300" y="1628775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Line 80"/>
          <p:cNvSpPr>
            <a:spLocks noChangeShapeType="1"/>
          </p:cNvSpPr>
          <p:nvPr/>
        </p:nvSpPr>
        <p:spPr bwMode="auto">
          <a:xfrm>
            <a:off x="4932363" y="1628775"/>
            <a:ext cx="0" cy="8651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Line 81"/>
          <p:cNvSpPr>
            <a:spLocks noChangeShapeType="1"/>
          </p:cNvSpPr>
          <p:nvPr/>
        </p:nvSpPr>
        <p:spPr bwMode="auto">
          <a:xfrm>
            <a:off x="4932363" y="2493963"/>
            <a:ext cx="215900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Text Box 82"/>
          <p:cNvSpPr txBox="1">
            <a:spLocks noChangeArrowheads="1"/>
          </p:cNvSpPr>
          <p:nvPr/>
        </p:nvSpPr>
        <p:spPr bwMode="auto">
          <a:xfrm>
            <a:off x="3924300" y="1341438"/>
            <a:ext cx="12938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รายการชำระเงิน</a:t>
            </a:r>
          </a:p>
        </p:txBody>
      </p:sp>
      <p:sp>
        <p:nvSpPr>
          <p:cNvPr id="75" name="Rectangle 83"/>
          <p:cNvSpPr>
            <a:spLocks noChangeArrowheads="1"/>
          </p:cNvSpPr>
          <p:nvPr/>
        </p:nvSpPr>
        <p:spPr bwMode="auto">
          <a:xfrm>
            <a:off x="539750" y="2278063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b="1">
                <a:cs typeface="Tahoma" pitchFamily="34" charset="0"/>
              </a:rPr>
              <a:t>ระบบสั่งซื้อ</a:t>
            </a:r>
          </a:p>
          <a:p>
            <a:pPr algn="ctr"/>
            <a:r>
              <a:rPr lang="en-US" sz="1600" b="1">
                <a:cs typeface="Tahoma" pitchFamily="34" charset="0"/>
              </a:rPr>
              <a:t>VCD</a:t>
            </a:r>
            <a:endParaRPr lang="th-TH" sz="1600" b="1">
              <a:cs typeface="Tahoma" pitchFamily="34" charset="0"/>
            </a:endParaRPr>
          </a:p>
        </p:txBody>
      </p:sp>
      <p:sp>
        <p:nvSpPr>
          <p:cNvPr id="76" name="Line 84"/>
          <p:cNvSpPr>
            <a:spLocks noChangeShapeType="1"/>
          </p:cNvSpPr>
          <p:nvPr/>
        </p:nvSpPr>
        <p:spPr bwMode="auto">
          <a:xfrm flipV="1">
            <a:off x="1143000" y="1600200"/>
            <a:ext cx="0" cy="6492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Line 85"/>
          <p:cNvSpPr>
            <a:spLocks noChangeShapeType="1"/>
          </p:cNvSpPr>
          <p:nvPr/>
        </p:nvSpPr>
        <p:spPr bwMode="auto">
          <a:xfrm>
            <a:off x="1143000" y="1600200"/>
            <a:ext cx="1512888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Text Box 86"/>
          <p:cNvSpPr txBox="1">
            <a:spLocks noChangeArrowheads="1"/>
          </p:cNvSpPr>
          <p:nvPr/>
        </p:nvSpPr>
        <p:spPr bwMode="auto">
          <a:xfrm>
            <a:off x="1476375" y="1412875"/>
            <a:ext cx="9080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</a:t>
            </a:r>
            <a:r>
              <a:rPr lang="en-US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VCD</a:t>
            </a:r>
            <a:endParaRPr lang="th-TH" sz="12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9" name="Rectangle 87"/>
          <p:cNvSpPr>
            <a:spLocks noChangeArrowheads="1"/>
          </p:cNvSpPr>
          <p:nvPr/>
        </p:nvSpPr>
        <p:spPr bwMode="auto">
          <a:xfrm>
            <a:off x="7380288" y="2205038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ฝ่ายบัญชี</a:t>
            </a:r>
          </a:p>
        </p:txBody>
      </p:sp>
      <p:sp>
        <p:nvSpPr>
          <p:cNvPr id="80" name="Line 88"/>
          <p:cNvSpPr>
            <a:spLocks noChangeShapeType="1"/>
          </p:cNvSpPr>
          <p:nvPr/>
        </p:nvSpPr>
        <p:spPr bwMode="auto">
          <a:xfrm>
            <a:off x="6372225" y="2493963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Text Box 89"/>
          <p:cNvSpPr txBox="1">
            <a:spLocks noChangeArrowheads="1"/>
          </p:cNvSpPr>
          <p:nvPr/>
        </p:nvSpPr>
        <p:spPr bwMode="auto">
          <a:xfrm>
            <a:off x="6300788" y="2062163"/>
            <a:ext cx="1169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จำนวนเงินสด</a:t>
            </a:r>
          </a:p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ที่ได้รับทั้งหมด</a:t>
            </a:r>
          </a:p>
        </p:txBody>
      </p:sp>
      <p:sp>
        <p:nvSpPr>
          <p:cNvPr id="82" name="Line 90"/>
          <p:cNvSpPr>
            <a:spLocks noChangeShapeType="1"/>
          </p:cNvSpPr>
          <p:nvPr/>
        </p:nvSpPr>
        <p:spPr bwMode="auto">
          <a:xfrm flipV="1">
            <a:off x="3276600" y="2493963"/>
            <a:ext cx="0" cy="287337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Text Box 91"/>
          <p:cNvSpPr txBox="1">
            <a:spLocks noChangeArrowheads="1"/>
          </p:cNvSpPr>
          <p:nvPr/>
        </p:nvSpPr>
        <p:spPr bwMode="auto">
          <a:xfrm>
            <a:off x="3263900" y="2506663"/>
            <a:ext cx="12366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ข้อมูลลูกค้า</a:t>
            </a:r>
          </a:p>
        </p:txBody>
      </p:sp>
      <p:sp>
        <p:nvSpPr>
          <p:cNvPr id="85" name="Rectangle 49"/>
          <p:cNvSpPr>
            <a:spLocks noChangeArrowheads="1"/>
          </p:cNvSpPr>
          <p:nvPr/>
        </p:nvSpPr>
        <p:spPr bwMode="auto">
          <a:xfrm>
            <a:off x="5076825" y="3429000"/>
            <a:ext cx="1368425" cy="6492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sp>
        <p:nvSpPr>
          <p:cNvPr id="87" name="Line 94"/>
          <p:cNvSpPr>
            <a:spLocks noChangeShapeType="1"/>
          </p:cNvSpPr>
          <p:nvPr/>
        </p:nvSpPr>
        <p:spPr bwMode="auto">
          <a:xfrm>
            <a:off x="395288" y="1341438"/>
            <a:ext cx="0" cy="252095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8" name="Line 95"/>
          <p:cNvSpPr>
            <a:spLocks noChangeShapeType="1"/>
          </p:cNvSpPr>
          <p:nvPr/>
        </p:nvSpPr>
        <p:spPr bwMode="auto">
          <a:xfrm>
            <a:off x="395288" y="3862388"/>
            <a:ext cx="792162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" name="Line 96"/>
          <p:cNvSpPr>
            <a:spLocks noChangeShapeType="1"/>
          </p:cNvSpPr>
          <p:nvPr/>
        </p:nvSpPr>
        <p:spPr bwMode="auto">
          <a:xfrm>
            <a:off x="1187450" y="3862388"/>
            <a:ext cx="0" cy="503237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" name="Text Box 97"/>
          <p:cNvSpPr txBox="1">
            <a:spLocks noChangeArrowheads="1"/>
          </p:cNvSpPr>
          <p:nvPr/>
        </p:nvSpPr>
        <p:spPr bwMode="auto">
          <a:xfrm>
            <a:off x="396875" y="3587750"/>
            <a:ext cx="13668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ข้อมูลลูกค้าใหม่</a:t>
            </a:r>
          </a:p>
        </p:txBody>
      </p:sp>
      <p:grpSp>
        <p:nvGrpSpPr>
          <p:cNvPr id="91" name="Group 98"/>
          <p:cNvGrpSpPr>
            <a:grpSpLocks/>
          </p:cNvGrpSpPr>
          <p:nvPr/>
        </p:nvGrpSpPr>
        <p:grpSpPr bwMode="auto">
          <a:xfrm>
            <a:off x="3132138" y="5951538"/>
            <a:ext cx="1944687" cy="360362"/>
            <a:chOff x="1927" y="3067"/>
            <a:chExt cx="1271" cy="243"/>
          </a:xfrm>
        </p:grpSpPr>
        <p:grpSp>
          <p:nvGrpSpPr>
            <p:cNvPr id="92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95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3" name="Text Box 105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94" name="Text Box 106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sp>
        <p:nvSpPr>
          <p:cNvPr id="100" name="Line 107"/>
          <p:cNvSpPr>
            <a:spLocks noChangeShapeType="1"/>
          </p:cNvSpPr>
          <p:nvPr/>
        </p:nvSpPr>
        <p:spPr bwMode="auto">
          <a:xfrm>
            <a:off x="1116013" y="5519738"/>
            <a:ext cx="0" cy="6477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Line 108"/>
          <p:cNvSpPr>
            <a:spLocks noChangeShapeType="1"/>
          </p:cNvSpPr>
          <p:nvPr/>
        </p:nvSpPr>
        <p:spPr bwMode="auto">
          <a:xfrm flipV="1">
            <a:off x="1116013" y="6165850"/>
            <a:ext cx="2016125" cy="15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" name="Text Box 109"/>
          <p:cNvSpPr txBox="1">
            <a:spLocks noChangeArrowheads="1"/>
          </p:cNvSpPr>
          <p:nvPr/>
        </p:nvSpPr>
        <p:spPr bwMode="auto">
          <a:xfrm>
            <a:off x="1619250" y="5878513"/>
            <a:ext cx="1223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ข้อมูลลูกค้า</a:t>
            </a:r>
          </a:p>
        </p:txBody>
      </p:sp>
      <p:sp>
        <p:nvSpPr>
          <p:cNvPr id="103" name="Line 110"/>
          <p:cNvSpPr>
            <a:spLocks noChangeShapeType="1"/>
          </p:cNvSpPr>
          <p:nvPr/>
        </p:nvSpPr>
        <p:spPr bwMode="auto">
          <a:xfrm flipV="1">
            <a:off x="4140200" y="5519738"/>
            <a:ext cx="0" cy="4318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" name="Text Box 111"/>
          <p:cNvSpPr txBox="1">
            <a:spLocks noChangeArrowheads="1"/>
          </p:cNvSpPr>
          <p:nvPr/>
        </p:nvSpPr>
        <p:spPr bwMode="auto">
          <a:xfrm>
            <a:off x="4068763" y="5589588"/>
            <a:ext cx="12239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ข้อมูลลูกค้า</a:t>
            </a:r>
          </a:p>
        </p:txBody>
      </p:sp>
      <p:grpSp>
        <p:nvGrpSpPr>
          <p:cNvPr id="105" name="Group 10"/>
          <p:cNvGrpSpPr>
            <a:grpSpLocks/>
          </p:cNvGrpSpPr>
          <p:nvPr/>
        </p:nvGrpSpPr>
        <p:grpSpPr bwMode="auto">
          <a:xfrm>
            <a:off x="6891338" y="4294188"/>
            <a:ext cx="1281112" cy="1223962"/>
            <a:chOff x="3969" y="981"/>
            <a:chExt cx="752" cy="771"/>
          </a:xfrm>
        </p:grpSpPr>
        <p:grpSp>
          <p:nvGrpSpPr>
            <p:cNvPr id="106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09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7" name="Text Box 8"/>
            <p:cNvSpPr txBox="1">
              <a:spLocks noChangeArrowheads="1"/>
            </p:cNvSpPr>
            <p:nvPr/>
          </p:nvSpPr>
          <p:spPr bwMode="auto">
            <a:xfrm>
              <a:off x="3975" y="1253"/>
              <a:ext cx="74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สร้างจดหมาย</a:t>
              </a:r>
            </a:p>
            <a:p>
              <a:pPr algn="ctr" eaLnBrk="1" hangingPunct="1"/>
              <a:r>
                <a:rPr lang="th-TH" sz="1400" b="1">
                  <a:latin typeface="Tahoma" pitchFamily="34" charset="0"/>
                  <a:cs typeface="Tahoma" pitchFamily="34" charset="0"/>
                </a:rPr>
                <a:t>ข่าวรายปี</a:t>
              </a:r>
            </a:p>
          </p:txBody>
        </p:sp>
        <p:sp>
          <p:nvSpPr>
            <p:cNvPr id="108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7</a:t>
              </a:r>
            </a:p>
          </p:txBody>
        </p:sp>
      </p:grpSp>
      <p:sp>
        <p:nvSpPr>
          <p:cNvPr id="111" name="Line 118"/>
          <p:cNvSpPr>
            <a:spLocks noChangeShapeType="1"/>
          </p:cNvSpPr>
          <p:nvPr/>
        </p:nvSpPr>
        <p:spPr bwMode="auto">
          <a:xfrm>
            <a:off x="4859338" y="6094413"/>
            <a:ext cx="2665412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Line 119"/>
          <p:cNvSpPr>
            <a:spLocks noChangeShapeType="1"/>
          </p:cNvSpPr>
          <p:nvPr/>
        </p:nvSpPr>
        <p:spPr bwMode="auto">
          <a:xfrm flipV="1">
            <a:off x="7524750" y="5518150"/>
            <a:ext cx="0" cy="576263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" name="Text Box 120"/>
          <p:cNvSpPr txBox="1">
            <a:spLocks noChangeArrowheads="1"/>
          </p:cNvSpPr>
          <p:nvPr/>
        </p:nvSpPr>
        <p:spPr bwMode="auto">
          <a:xfrm>
            <a:off x="5653088" y="5819775"/>
            <a:ext cx="12239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ข้อมูลลูกค้า</a:t>
            </a:r>
          </a:p>
        </p:txBody>
      </p:sp>
      <p:sp>
        <p:nvSpPr>
          <p:cNvPr id="114" name="Line 121"/>
          <p:cNvSpPr>
            <a:spLocks noChangeShapeType="1"/>
          </p:cNvSpPr>
          <p:nvPr/>
        </p:nvSpPr>
        <p:spPr bwMode="auto">
          <a:xfrm>
            <a:off x="4716463" y="4941888"/>
            <a:ext cx="1008062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" name="Line 122"/>
          <p:cNvSpPr>
            <a:spLocks noChangeShapeType="1"/>
          </p:cNvSpPr>
          <p:nvPr/>
        </p:nvSpPr>
        <p:spPr bwMode="auto">
          <a:xfrm flipV="1">
            <a:off x="5724525" y="4078288"/>
            <a:ext cx="0" cy="8636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6" name="Line 123"/>
          <p:cNvSpPr>
            <a:spLocks noChangeShapeType="1"/>
          </p:cNvSpPr>
          <p:nvPr/>
        </p:nvSpPr>
        <p:spPr bwMode="auto">
          <a:xfrm flipV="1">
            <a:off x="5867400" y="4078288"/>
            <a:ext cx="0" cy="8636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" name="Line 124"/>
          <p:cNvSpPr>
            <a:spLocks noChangeShapeType="1"/>
          </p:cNvSpPr>
          <p:nvPr/>
        </p:nvSpPr>
        <p:spPr bwMode="auto">
          <a:xfrm>
            <a:off x="5867400" y="4941888"/>
            <a:ext cx="1008063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4716463" y="4510088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จดหมายข่าวรายเดือน</a:t>
            </a:r>
          </a:p>
        </p:txBody>
      </p:sp>
      <p:sp>
        <p:nvSpPr>
          <p:cNvPr id="119" name="Text Box 126"/>
          <p:cNvSpPr txBox="1">
            <a:spLocks noChangeArrowheads="1"/>
          </p:cNvSpPr>
          <p:nvPr/>
        </p:nvSpPr>
        <p:spPr bwMode="auto">
          <a:xfrm>
            <a:off x="5867400" y="4484688"/>
            <a:ext cx="1223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จดหมายข่าวรายปี</a:t>
            </a:r>
          </a:p>
        </p:txBody>
      </p:sp>
      <p:sp>
        <p:nvSpPr>
          <p:cNvPr id="121" name="Line 128"/>
          <p:cNvSpPr>
            <a:spLocks noChangeShapeType="1"/>
          </p:cNvSpPr>
          <p:nvPr/>
        </p:nvSpPr>
        <p:spPr bwMode="auto">
          <a:xfrm flipV="1">
            <a:off x="1476375" y="4221163"/>
            <a:ext cx="0" cy="144462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" name="Line 129"/>
          <p:cNvSpPr>
            <a:spLocks noChangeShapeType="1"/>
          </p:cNvSpPr>
          <p:nvPr/>
        </p:nvSpPr>
        <p:spPr bwMode="auto">
          <a:xfrm>
            <a:off x="1476375" y="4221163"/>
            <a:ext cx="309562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" name="Line 130"/>
          <p:cNvSpPr>
            <a:spLocks noChangeShapeType="1"/>
          </p:cNvSpPr>
          <p:nvPr/>
        </p:nvSpPr>
        <p:spPr bwMode="auto">
          <a:xfrm flipV="1">
            <a:off x="4572000" y="3716338"/>
            <a:ext cx="0" cy="5048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4" name="Line 131"/>
          <p:cNvSpPr>
            <a:spLocks noChangeShapeType="1"/>
          </p:cNvSpPr>
          <p:nvPr/>
        </p:nvSpPr>
        <p:spPr bwMode="auto">
          <a:xfrm>
            <a:off x="4572000" y="3716338"/>
            <a:ext cx="50482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" name="Text Box 132"/>
          <p:cNvSpPr txBox="1">
            <a:spLocks noChangeArrowheads="1"/>
          </p:cNvSpPr>
          <p:nvPr/>
        </p:nvSpPr>
        <p:spPr bwMode="auto">
          <a:xfrm>
            <a:off x="2124075" y="3946525"/>
            <a:ext cx="12239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บัตรสมาชิก</a:t>
            </a:r>
          </a:p>
        </p:txBody>
      </p:sp>
      <p:sp>
        <p:nvSpPr>
          <p:cNvPr id="126" name="Line 133"/>
          <p:cNvSpPr>
            <a:spLocks noChangeShapeType="1"/>
          </p:cNvSpPr>
          <p:nvPr/>
        </p:nvSpPr>
        <p:spPr bwMode="auto">
          <a:xfrm>
            <a:off x="457200" y="1371600"/>
            <a:ext cx="0" cy="19812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7" name="Line 134"/>
          <p:cNvSpPr>
            <a:spLocks noChangeShapeType="1"/>
          </p:cNvSpPr>
          <p:nvPr/>
        </p:nvSpPr>
        <p:spPr bwMode="auto">
          <a:xfrm>
            <a:off x="457200" y="3352800"/>
            <a:ext cx="2209800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" name="Text Box 135"/>
          <p:cNvSpPr txBox="1">
            <a:spLocks noChangeArrowheads="1"/>
          </p:cNvSpPr>
          <p:nvPr/>
        </p:nvSpPr>
        <p:spPr bwMode="auto">
          <a:xfrm>
            <a:off x="838200" y="3124200"/>
            <a:ext cx="13795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ข้อมูลการคืน</a:t>
            </a:r>
            <a:r>
              <a:rPr lang="en-US" sz="1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VCD</a:t>
            </a:r>
            <a:endParaRPr lang="th-TH" sz="12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1721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3427146" y="637380"/>
            <a:ext cx="1239838" cy="1223962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4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4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สั่งซื้อสินค้า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198190" y="1838527"/>
            <a:ext cx="1273946" cy="1223962"/>
            <a:chOff x="3969" y="981"/>
            <a:chExt cx="74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969" y="1253"/>
              <a:ext cx="7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รับสินค้าจาก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การสั่งซื้อและ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2</a:t>
              </a: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3386212" y="4905337"/>
            <a:ext cx="1241543" cy="1225550"/>
            <a:chOff x="3969" y="981"/>
            <a:chExt cx="728" cy="772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3969" y="1027"/>
              <a:ext cx="728" cy="726"/>
              <a:chOff x="3650" y="846"/>
              <a:chExt cx="863" cy="861"/>
            </a:xfrm>
          </p:grpSpPr>
          <p:sp>
            <p:nvSpPr>
              <p:cNvPr id="28" name="AutoShape 5"/>
              <p:cNvSpPr>
                <a:spLocks noChangeArrowheads="1"/>
              </p:cNvSpPr>
              <p:nvPr/>
            </p:nvSpPr>
            <p:spPr bwMode="auto">
              <a:xfrm>
                <a:off x="3650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992" y="1253"/>
              <a:ext cx="7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จ่ายชำระเงิน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4</a:t>
              </a:r>
            </a:p>
          </p:txBody>
        </p:sp>
      </p:grpSp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3395592" y="3365604"/>
            <a:ext cx="1241543" cy="1223963"/>
            <a:chOff x="3969" y="981"/>
            <a:chExt cx="728" cy="771"/>
          </a:xfrm>
        </p:grpSpPr>
        <p:grpSp>
          <p:nvGrpSpPr>
            <p:cNvPr id="31" name="Group 4"/>
            <p:cNvGrpSpPr>
              <a:grpSpLocks/>
            </p:cNvGrpSpPr>
            <p:nvPr/>
          </p:nvGrpSpPr>
          <p:grpSpPr bwMode="auto">
            <a:xfrm>
              <a:off x="3969" y="1026"/>
              <a:ext cx="728" cy="726"/>
              <a:chOff x="3650" y="845"/>
              <a:chExt cx="863" cy="861"/>
            </a:xfrm>
          </p:grpSpPr>
          <p:sp>
            <p:nvSpPr>
              <p:cNvPr id="34" name="AutoShape 5"/>
              <p:cNvSpPr>
                <a:spLocks noChangeArrowheads="1"/>
              </p:cNvSpPr>
              <p:nvPr/>
            </p:nvSpPr>
            <p:spPr bwMode="auto">
              <a:xfrm>
                <a:off x="3650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4068" y="1253"/>
              <a:ext cx="54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สินค้า</a:t>
              </a:r>
            </a:p>
          </p:txBody>
        </p: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381000" y="715959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7094595" y="156368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cxnSp>
        <p:nvCxnSpPr>
          <p:cNvPr id="41" name="Elbow Connector 40"/>
          <p:cNvCxnSpPr>
            <a:stCxn id="38" idx="0"/>
            <a:endCxn id="9" idx="0"/>
          </p:cNvCxnSpPr>
          <p:nvPr/>
        </p:nvCxnSpPr>
        <p:spPr>
          <a:xfrm rot="5400000" flipH="1" flipV="1">
            <a:off x="2513439" y="-810845"/>
            <a:ext cx="78579" cy="2975030"/>
          </a:xfrm>
          <a:prstGeom prst="bentConnector3">
            <a:avLst>
              <a:gd name="adj1" fmla="val 39091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600200" y="152400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6" name="Straight Arrow Connector 45"/>
          <p:cNvCxnSpPr>
            <a:stCxn id="10" idx="1"/>
          </p:cNvCxnSpPr>
          <p:nvPr/>
        </p:nvCxnSpPr>
        <p:spPr>
          <a:xfrm flipH="1" flipV="1">
            <a:off x="1749425" y="1285079"/>
            <a:ext cx="167772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81200" y="973930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600277" y="30793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ใบสั่งซื้อ</a:t>
            </a:r>
            <a:endParaRPr lang="en-US" dirty="0"/>
          </a:p>
        </p:txBody>
      </p:sp>
      <p:cxnSp>
        <p:nvCxnSpPr>
          <p:cNvPr id="98" name="Elbow Connector 97"/>
          <p:cNvCxnSpPr/>
          <p:nvPr/>
        </p:nvCxnSpPr>
        <p:spPr>
          <a:xfrm rot="10800000" flipV="1">
            <a:off x="4674516" y="831263"/>
            <a:ext cx="2624923" cy="2140527"/>
          </a:xfrm>
          <a:prstGeom prst="bentConnector3">
            <a:avLst>
              <a:gd name="adj1" fmla="val -370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6695670" y="2561987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102" name="Elbow Connector 101"/>
          <p:cNvCxnSpPr>
            <a:stCxn id="38" idx="2"/>
          </p:cNvCxnSpPr>
          <p:nvPr/>
        </p:nvCxnSpPr>
        <p:spPr>
          <a:xfrm rot="16200000" flipH="1">
            <a:off x="1857460" y="572998"/>
            <a:ext cx="1719028" cy="330352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6461927" y="440490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ข้อมูลการส่งเปลี่ยน</a:t>
            </a:r>
          </a:p>
        </p:txBody>
      </p:sp>
      <p:grpSp>
        <p:nvGrpSpPr>
          <p:cNvPr id="142" name="Group 141"/>
          <p:cNvGrpSpPr/>
          <p:nvPr/>
        </p:nvGrpSpPr>
        <p:grpSpPr>
          <a:xfrm>
            <a:off x="5812762" y="910749"/>
            <a:ext cx="1639164" cy="733734"/>
            <a:chOff x="5792134" y="751055"/>
            <a:chExt cx="1639164" cy="733734"/>
          </a:xfrm>
        </p:grpSpPr>
        <p:grpSp>
          <p:nvGrpSpPr>
            <p:cNvPr id="105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0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0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10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4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11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1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3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24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27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8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0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5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126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133" name="Elbow Connector 132"/>
          <p:cNvCxnSpPr/>
          <p:nvPr/>
        </p:nvCxnSpPr>
        <p:spPr>
          <a:xfrm flipV="1">
            <a:off x="4268806" y="337066"/>
            <a:ext cx="2825789" cy="371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Elbow Connector 144"/>
          <p:cNvCxnSpPr>
            <a:stCxn id="316" idx="0"/>
          </p:cNvCxnSpPr>
          <p:nvPr/>
        </p:nvCxnSpPr>
        <p:spPr>
          <a:xfrm rot="5400000" flipH="1" flipV="1">
            <a:off x="2098681" y="3148880"/>
            <a:ext cx="132582" cy="236922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Elbow Connector 147"/>
          <p:cNvCxnSpPr/>
          <p:nvPr/>
        </p:nvCxnSpPr>
        <p:spPr>
          <a:xfrm rot="5400000" flipH="1" flipV="1">
            <a:off x="4291602" y="1114970"/>
            <a:ext cx="3588335" cy="2918907"/>
          </a:xfrm>
          <a:prstGeom prst="bentConnector3">
            <a:avLst>
              <a:gd name="adj1" fmla="val -23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1395938" y="386787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ใบส่งเปลี่ยน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1426053" y="3115530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</a:t>
            </a:r>
            <a:endParaRPr lang="en-US" dirty="0"/>
          </a:p>
        </p:txBody>
      </p:sp>
      <p:cxnSp>
        <p:nvCxnSpPr>
          <p:cNvPr id="218" name="Elbow Connector 217"/>
          <p:cNvCxnSpPr/>
          <p:nvPr/>
        </p:nvCxnSpPr>
        <p:spPr>
          <a:xfrm rot="5400000" flipH="1" flipV="1">
            <a:off x="3739250" y="1705862"/>
            <a:ext cx="5060150" cy="3310950"/>
          </a:xfrm>
          <a:prstGeom prst="bentConnector3">
            <a:avLst>
              <a:gd name="adj1" fmla="val -9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1005366" y="5502859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cxnSp>
        <p:nvCxnSpPr>
          <p:cNvPr id="222" name="Elbow Connector 221"/>
          <p:cNvCxnSpPr>
            <a:endCxn id="316" idx="2"/>
          </p:cNvCxnSpPr>
          <p:nvPr/>
        </p:nvCxnSpPr>
        <p:spPr>
          <a:xfrm rot="10800000">
            <a:off x="980359" y="5049072"/>
            <a:ext cx="2405854" cy="82311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225"/>
          <p:cNvSpPr txBox="1"/>
          <p:nvPr/>
        </p:nvSpPr>
        <p:spPr>
          <a:xfrm>
            <a:off x="6534929" y="594622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grpSp>
        <p:nvGrpSpPr>
          <p:cNvPr id="267" name="Group 266"/>
          <p:cNvGrpSpPr/>
          <p:nvPr/>
        </p:nvGrpSpPr>
        <p:grpSpPr>
          <a:xfrm>
            <a:off x="1157328" y="1978396"/>
            <a:ext cx="1363466" cy="981984"/>
            <a:chOff x="5792134" y="751055"/>
            <a:chExt cx="1363466" cy="981984"/>
          </a:xfrm>
        </p:grpSpPr>
        <p:grpSp>
          <p:nvGrpSpPr>
            <p:cNvPr id="268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363466" cy="261622"/>
              <a:chOff x="1927" y="3067"/>
              <a:chExt cx="1271" cy="262"/>
            </a:xfrm>
          </p:grpSpPr>
          <p:grpSp>
            <p:nvGrpSpPr>
              <p:cNvPr id="29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9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28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29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0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8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8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8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1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363466" cy="261622"/>
              <a:chOff x="1927" y="3067"/>
              <a:chExt cx="1271" cy="262"/>
            </a:xfrm>
          </p:grpSpPr>
          <p:grpSp>
            <p:nvGrpSpPr>
              <p:cNvPr id="272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75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7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8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9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73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274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305" name="Straight Arrow Connector 304"/>
          <p:cNvCxnSpPr>
            <a:stCxn id="107" idx="1"/>
          </p:cNvCxnSpPr>
          <p:nvPr/>
        </p:nvCxnSpPr>
        <p:spPr>
          <a:xfrm flipH="1">
            <a:off x="4701090" y="1049049"/>
            <a:ext cx="11116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/>
          <p:cNvCxnSpPr>
            <a:stCxn id="130" idx="1"/>
          </p:cNvCxnSpPr>
          <p:nvPr/>
        </p:nvCxnSpPr>
        <p:spPr>
          <a:xfrm flipH="1">
            <a:off x="4701090" y="1625510"/>
            <a:ext cx="11116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TextBox 312"/>
          <p:cNvSpPr txBox="1"/>
          <p:nvPr/>
        </p:nvSpPr>
        <p:spPr>
          <a:xfrm>
            <a:off x="4750342" y="74106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14" name="TextBox 313"/>
          <p:cNvSpPr txBox="1"/>
          <p:nvPr/>
        </p:nvSpPr>
        <p:spPr>
          <a:xfrm>
            <a:off x="4635697" y="1046700"/>
            <a:ext cx="96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15" name="TextBox 314"/>
          <p:cNvSpPr txBox="1"/>
          <p:nvPr/>
        </p:nvSpPr>
        <p:spPr>
          <a:xfrm>
            <a:off x="4750341" y="1336495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316" name="Rectangle 18"/>
          <p:cNvSpPr>
            <a:spLocks noChangeArrowheads="1"/>
          </p:cNvSpPr>
          <p:nvPr/>
        </p:nvSpPr>
        <p:spPr bwMode="auto">
          <a:xfrm>
            <a:off x="296146" y="4399784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cxnSp>
        <p:nvCxnSpPr>
          <p:cNvPr id="352" name="Straight Arrow Connector 351"/>
          <p:cNvCxnSpPr/>
          <p:nvPr/>
        </p:nvCxnSpPr>
        <p:spPr>
          <a:xfrm>
            <a:off x="2396484" y="2099720"/>
            <a:ext cx="1801706" cy="8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Arrow Connector 353"/>
          <p:cNvCxnSpPr/>
          <p:nvPr/>
        </p:nvCxnSpPr>
        <p:spPr>
          <a:xfrm>
            <a:off x="2349039" y="2340927"/>
            <a:ext cx="1849151" cy="366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Arrow Connector 355"/>
          <p:cNvCxnSpPr/>
          <p:nvPr/>
        </p:nvCxnSpPr>
        <p:spPr>
          <a:xfrm>
            <a:off x="2337914" y="2588808"/>
            <a:ext cx="1826821" cy="25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Arrow Connector 359"/>
          <p:cNvCxnSpPr/>
          <p:nvPr/>
        </p:nvCxnSpPr>
        <p:spPr>
          <a:xfrm flipH="1">
            <a:off x="2337914" y="2837058"/>
            <a:ext cx="186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TextBox 360"/>
          <p:cNvSpPr txBox="1"/>
          <p:nvPr/>
        </p:nvSpPr>
        <p:spPr>
          <a:xfrm>
            <a:off x="2349039" y="175695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62" name="TextBox 361"/>
          <p:cNvSpPr txBox="1"/>
          <p:nvPr/>
        </p:nvSpPr>
        <p:spPr>
          <a:xfrm>
            <a:off x="2575862" y="2126283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63" name="TextBox 362"/>
          <p:cNvSpPr txBox="1"/>
          <p:nvPr/>
        </p:nvSpPr>
        <p:spPr>
          <a:xfrm>
            <a:off x="2416976" y="2355011"/>
            <a:ext cx="124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368" name="TextBox 367"/>
          <p:cNvSpPr txBox="1"/>
          <p:nvPr/>
        </p:nvSpPr>
        <p:spPr>
          <a:xfrm>
            <a:off x="2523263" y="258880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grpSp>
        <p:nvGrpSpPr>
          <p:cNvPr id="378" name="Group 377"/>
          <p:cNvGrpSpPr/>
          <p:nvPr/>
        </p:nvGrpSpPr>
        <p:grpSpPr>
          <a:xfrm>
            <a:off x="6084169" y="3388851"/>
            <a:ext cx="1917005" cy="981980"/>
            <a:chOff x="5779261" y="751059"/>
            <a:chExt cx="1917005" cy="981980"/>
          </a:xfrm>
        </p:grpSpPr>
        <p:grpSp>
          <p:nvGrpSpPr>
            <p:cNvPr id="379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904132" cy="261622"/>
              <a:chOff x="1927" y="3067"/>
              <a:chExt cx="1775" cy="262"/>
            </a:xfrm>
          </p:grpSpPr>
          <p:grpSp>
            <p:nvGrpSpPr>
              <p:cNvPr id="40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1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D7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0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502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แฟ้มสินค้ารอเปลี่ยน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0" name="Group 66"/>
            <p:cNvGrpSpPr>
              <a:grpSpLocks/>
            </p:cNvGrpSpPr>
            <p:nvPr/>
          </p:nvGrpSpPr>
          <p:grpSpPr bwMode="auto">
            <a:xfrm>
              <a:off x="5792134" y="751059"/>
              <a:ext cx="1363466" cy="246644"/>
              <a:chOff x="1927" y="3067"/>
              <a:chExt cx="1271" cy="247"/>
            </a:xfrm>
          </p:grpSpPr>
          <p:grpSp>
            <p:nvGrpSpPr>
              <p:cNvPr id="39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0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1" name="Group 66"/>
            <p:cNvGrpSpPr>
              <a:grpSpLocks/>
            </p:cNvGrpSpPr>
            <p:nvPr/>
          </p:nvGrpSpPr>
          <p:grpSpPr bwMode="auto">
            <a:xfrm>
              <a:off x="5779261" y="799540"/>
              <a:ext cx="1367757" cy="435371"/>
              <a:chOff x="1915" y="2874"/>
              <a:chExt cx="1275" cy="436"/>
            </a:xfrm>
          </p:grpSpPr>
          <p:grpSp>
            <p:nvGrpSpPr>
              <p:cNvPr id="39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94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5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6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7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8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2" name="Text Box 73"/>
              <p:cNvSpPr txBox="1">
                <a:spLocks noChangeArrowheads="1"/>
              </p:cNvSpPr>
              <p:nvPr/>
            </p:nvSpPr>
            <p:spPr bwMode="auto">
              <a:xfrm>
                <a:off x="1915" y="2874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93" name="Text Box 74"/>
              <p:cNvSpPr txBox="1">
                <a:spLocks noChangeArrowheads="1"/>
              </p:cNvSpPr>
              <p:nvPr/>
            </p:nvSpPr>
            <p:spPr bwMode="auto">
              <a:xfrm>
                <a:off x="2192" y="2874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2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682073" cy="261622"/>
              <a:chOff x="1927" y="3067"/>
              <a:chExt cx="1568" cy="262"/>
            </a:xfrm>
          </p:grpSpPr>
          <p:grpSp>
            <p:nvGrpSpPr>
              <p:cNvPr id="383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8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84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D6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85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9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แฟ้มส่งเปลี่ยนสินค้า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15" name="Text Box 74"/>
          <p:cNvSpPr txBox="1">
            <a:spLocks noChangeArrowheads="1"/>
          </p:cNvSpPr>
          <p:nvPr/>
        </p:nvSpPr>
        <p:spPr bwMode="auto">
          <a:xfrm>
            <a:off x="6348914" y="367408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Tahoma" pitchFamily="34" charset="0"/>
                <a:cs typeface="Tahoma" pitchFamily="34" charset="0"/>
              </a:rPr>
              <a:t>แฟ้มรับสินค้า</a:t>
            </a:r>
            <a:endParaRPr lang="th-TH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6" name="Text Box 73"/>
          <p:cNvSpPr txBox="1">
            <a:spLocks noChangeArrowheads="1"/>
          </p:cNvSpPr>
          <p:nvPr/>
        </p:nvSpPr>
        <p:spPr bwMode="auto">
          <a:xfrm>
            <a:off x="6073304" y="3669890"/>
            <a:ext cx="342207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Tahoma" pitchFamily="34" charset="0"/>
                <a:cs typeface="Tahoma" pitchFamily="34" charset="0"/>
              </a:rPr>
              <a:t>D5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9" name="Straight Arrow Connector 418"/>
          <p:cNvCxnSpPr>
            <a:endCxn id="315" idx="0"/>
          </p:cNvCxnSpPr>
          <p:nvPr/>
        </p:nvCxnSpPr>
        <p:spPr>
          <a:xfrm>
            <a:off x="4750341" y="1336495"/>
            <a:ext cx="10005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Straight Arrow Connector 419"/>
          <p:cNvCxnSpPr/>
          <p:nvPr/>
        </p:nvCxnSpPr>
        <p:spPr>
          <a:xfrm flipV="1">
            <a:off x="4666984" y="4267202"/>
            <a:ext cx="1316881" cy="29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Arrow Connector 423"/>
          <p:cNvCxnSpPr/>
          <p:nvPr/>
        </p:nvCxnSpPr>
        <p:spPr>
          <a:xfrm flipV="1">
            <a:off x="4725135" y="4020488"/>
            <a:ext cx="134816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Straight Arrow Connector 426"/>
          <p:cNvCxnSpPr>
            <a:stCxn id="416" idx="1"/>
          </p:cNvCxnSpPr>
          <p:nvPr/>
        </p:nvCxnSpPr>
        <p:spPr>
          <a:xfrm flipH="1">
            <a:off x="4701090" y="379321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/>
          <p:cNvCxnSpPr/>
          <p:nvPr/>
        </p:nvCxnSpPr>
        <p:spPr>
          <a:xfrm flipH="1">
            <a:off x="4674516" y="3512173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" name="TextBox 429"/>
          <p:cNvSpPr txBox="1"/>
          <p:nvPr/>
        </p:nvSpPr>
        <p:spPr>
          <a:xfrm>
            <a:off x="4894266" y="3252376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431" name="TextBox 430"/>
          <p:cNvSpPr txBox="1"/>
          <p:nvPr/>
        </p:nvSpPr>
        <p:spPr>
          <a:xfrm>
            <a:off x="4672769" y="3549927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32" name="TextBox 431"/>
          <p:cNvSpPr txBox="1"/>
          <p:nvPr/>
        </p:nvSpPr>
        <p:spPr>
          <a:xfrm>
            <a:off x="4635696" y="3787055"/>
            <a:ext cx="141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ข้อมูลส่งเปลี่ยน</a:t>
            </a:r>
            <a:endParaRPr lang="en-US" dirty="0"/>
          </a:p>
        </p:txBody>
      </p:sp>
      <p:sp>
        <p:nvSpPr>
          <p:cNvPr id="433" name="TextBox 432"/>
          <p:cNvSpPr txBox="1"/>
          <p:nvPr/>
        </p:nvSpPr>
        <p:spPr>
          <a:xfrm>
            <a:off x="4721532" y="4013179"/>
            <a:ext cx="162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ข้อมูลสินค้ารอเปลี่ยน</a:t>
            </a:r>
            <a:endParaRPr lang="en-US" dirty="0"/>
          </a:p>
        </p:txBody>
      </p:sp>
      <p:grpSp>
        <p:nvGrpSpPr>
          <p:cNvPr id="434" name="Group 433"/>
          <p:cNvGrpSpPr/>
          <p:nvPr/>
        </p:nvGrpSpPr>
        <p:grpSpPr>
          <a:xfrm>
            <a:off x="6209679" y="5095033"/>
            <a:ext cx="1639164" cy="733734"/>
            <a:chOff x="5792134" y="751055"/>
            <a:chExt cx="1639164" cy="733734"/>
          </a:xfrm>
        </p:grpSpPr>
        <p:grpSp>
          <p:nvGrpSpPr>
            <p:cNvPr id="436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45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5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45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7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44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4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8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43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4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0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44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แฟ้มการชำระเงิน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63" name="TextBox 462"/>
          <p:cNvSpPr txBox="1"/>
          <p:nvPr/>
        </p:nvSpPr>
        <p:spPr>
          <a:xfrm>
            <a:off x="4725135" y="4847025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cxnSp>
        <p:nvCxnSpPr>
          <p:cNvPr id="464" name="Straight Arrow Connector 463"/>
          <p:cNvCxnSpPr/>
          <p:nvPr/>
        </p:nvCxnSpPr>
        <p:spPr>
          <a:xfrm flipH="1">
            <a:off x="4713112" y="5227606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Straight Arrow Connector 464"/>
          <p:cNvCxnSpPr/>
          <p:nvPr/>
        </p:nvCxnSpPr>
        <p:spPr>
          <a:xfrm flipH="1">
            <a:off x="4725135" y="550983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Straight Arrow Connector 466"/>
          <p:cNvCxnSpPr/>
          <p:nvPr/>
        </p:nvCxnSpPr>
        <p:spPr>
          <a:xfrm>
            <a:off x="4674516" y="5809794"/>
            <a:ext cx="14311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8" name="TextBox 467"/>
          <p:cNvSpPr txBox="1"/>
          <p:nvPr/>
        </p:nvSpPr>
        <p:spPr>
          <a:xfrm>
            <a:off x="4701090" y="5165862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69" name="TextBox 468"/>
          <p:cNvSpPr txBox="1"/>
          <p:nvPr/>
        </p:nvSpPr>
        <p:spPr>
          <a:xfrm>
            <a:off x="4788629" y="5520779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ข้อมูลชำระเงิน</a:t>
            </a:r>
            <a:endParaRPr lang="en-US" dirty="0"/>
          </a:p>
        </p:txBody>
      </p:sp>
      <p:cxnSp>
        <p:nvCxnSpPr>
          <p:cNvPr id="213" name="Straight Connector 212"/>
          <p:cNvCxnSpPr/>
          <p:nvPr/>
        </p:nvCxnSpPr>
        <p:spPr>
          <a:xfrm rot="10800000">
            <a:off x="4357686" y="214290"/>
            <a:ext cx="271464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Arrow Connector 214"/>
          <p:cNvCxnSpPr/>
          <p:nvPr/>
        </p:nvCxnSpPr>
        <p:spPr>
          <a:xfrm rot="5400000">
            <a:off x="4106859" y="464323"/>
            <a:ext cx="50086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4714876" y="0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0419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244</TotalTime>
  <Words>369</Words>
  <Application>Microsoft Office PowerPoint</Application>
  <PresentationFormat>On-screen Show (4:3)</PresentationFormat>
  <Paragraphs>171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Slipstream</vt:lpstr>
      <vt:lpstr>Madoo Shop ร้านเช่าวีซีดี</vt:lpstr>
      <vt:lpstr>Madoo Shop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Madoo Shop ร้านเช่าวีซีดี</dc:title>
  <dc:creator>Windows User</dc:creator>
  <cp:lastModifiedBy>CR301</cp:lastModifiedBy>
  <cp:revision>25</cp:revision>
  <dcterms:created xsi:type="dcterms:W3CDTF">2011-06-29T10:48:06Z</dcterms:created>
  <dcterms:modified xsi:type="dcterms:W3CDTF">2011-06-30T03:29:09Z</dcterms:modified>
</cp:coreProperties>
</file>